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35" r:id="rId2"/>
    <p:sldId id="533" r:id="rId3"/>
    <p:sldId id="534" r:id="rId4"/>
  </p:sldIdLst>
  <p:sldSz cx="12192000" cy="6858000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99CCFF"/>
    <a:srgbClr val="FF6600"/>
    <a:srgbClr val="FF6699"/>
    <a:srgbClr val="D0EAC4"/>
    <a:srgbClr val="C5E6B8"/>
    <a:srgbClr val="346022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3" autoAdjust="0"/>
    <p:restoredTop sz="91565" autoAdjust="0"/>
  </p:normalViewPr>
  <p:slideViewPr>
    <p:cSldViewPr>
      <p:cViewPr varScale="1">
        <p:scale>
          <a:sx n="112" d="100"/>
          <a:sy n="112" d="100"/>
        </p:scale>
        <p:origin x="816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595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6C01-C45B-4A1A-974E-E5873D30E049}" type="datetimeFigureOut">
              <a:rPr lang="zh-TW" altLang="en-US" smtClean="0"/>
              <a:pPr/>
              <a:t>2020/3/17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595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5D0E5-05B9-40E8-BE36-2CC090FE88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75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595" y="1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B6071-34B6-4912-A394-F3A9BCC28BA1}" type="datetimeFigureOut">
              <a:rPr lang="zh-HK" altLang="en-US" smtClean="0"/>
              <a:pPr/>
              <a:t>17/03/20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361" y="3270974"/>
            <a:ext cx="7943507" cy="26775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99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595" y="6456699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FD6F-331A-4CAC-8CF1-0721625812B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349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C5E6B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7" name="Picture 2" descr="C:\Users\0205253\Documents\Information\20180801核對培訓課程資料\SSM-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4001" y="360001"/>
            <a:ext cx="6996596" cy="824181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 userDrawn="1"/>
        </p:nvSpPr>
        <p:spPr>
          <a:xfrm>
            <a:off x="6624000" y="1080000"/>
            <a:ext cx="297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預防優先 </a:t>
            </a:r>
            <a:r>
              <a:rPr lang="en-US" altLang="zh-TW" sz="1600" b="1" i="1" baseline="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妥善醫療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199456" y="332656"/>
            <a:ext cx="9217024" cy="864096"/>
          </a:xfrm>
        </p:spPr>
        <p:txBody>
          <a:bodyPr anchor="ctr"/>
          <a:lstStyle>
            <a:lvl1pPr algn="l">
              <a:defRPr lang="en-US" dirty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pic>
        <p:nvPicPr>
          <p:cNvPr id="4" name="Picture 2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800000" y="36000"/>
            <a:ext cx="1330987" cy="972969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 userDrawn="1"/>
        </p:nvSpPr>
        <p:spPr>
          <a:xfrm>
            <a:off x="0" y="6519446"/>
            <a:ext cx="297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預防優先 </a:t>
            </a:r>
            <a:r>
              <a:rPr lang="en-US" altLang="zh-TW" sz="1600" b="1" i="1" baseline="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妥善醫療</a:t>
            </a:r>
          </a:p>
        </p:txBody>
      </p:sp>
      <p:pic>
        <p:nvPicPr>
          <p:cNvPr id="9" name="Picture 4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3" cstate="screen">
            <a:lum bright="12000"/>
          </a:blip>
          <a:srcRect/>
          <a:stretch>
            <a:fillRect/>
          </a:stretch>
        </p:blipFill>
        <p:spPr bwMode="auto">
          <a:xfrm>
            <a:off x="-5041238" y="-484408"/>
            <a:ext cx="18531883" cy="73424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>
            <a:lvl1pPr marL="274320" indent="-274320">
              <a:buClr>
                <a:srgbClr val="0070C0"/>
              </a:buClr>
              <a:buSzPct val="80000"/>
              <a:buFont typeface="Wingdings" panose="05000000000000000000" pitchFamily="2" charset="2"/>
              <a:buChar char="n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62940" indent="-342900">
              <a:buClr>
                <a:srgbClr val="0070C0"/>
              </a:buClr>
              <a:buSzPct val="70000"/>
              <a:buFont typeface="Wingdings" panose="05000000000000000000" pitchFamily="2" charset="2"/>
              <a:buChar char="p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822960" indent="-228600">
              <a:buClr>
                <a:srgbClr val="0070C0"/>
              </a:buClr>
              <a:buSzPct val="75000"/>
              <a:buFont typeface="Wingdings" panose="05000000000000000000" pitchFamily="2" charset="2"/>
              <a:buChar char="n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097280" indent="-228600">
              <a:buClr>
                <a:srgbClr val="0070C0"/>
              </a:buClr>
              <a:buSzPct val="65000"/>
              <a:buFont typeface="Wingdings" panose="05000000000000000000" pitchFamily="2" charset="2"/>
              <a:buChar char="p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C5E6B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4" name="Picture 2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84000" y="576002"/>
            <a:ext cx="1815587" cy="132677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71B3-0BB7-4B7C-B1CF-05CC38428993}" type="datetimeFigureOut">
              <a:rPr lang="zh-TW" altLang="en-US" smtClean="0"/>
              <a:pPr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195A-CBE1-4117-BFEF-6984F839D7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57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DD3E-0183-4AB7-9C32-7C6B3F4B71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7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651" y="1752600"/>
            <a:ext cx="5232400" cy="2057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55651" y="3962400"/>
            <a:ext cx="5232400" cy="2057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4D784016-50A2-4E70-B5FB-B3DF5465B6AA}" type="datetimeFigureOut">
              <a:rPr lang="zh-TW" altLang="en-US"/>
              <a:pPr/>
              <a:t>2020/3/17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3F81169A-3422-4726-856F-5287503876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848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衛生局</a:t>
            </a:r>
            <a:r>
              <a:rPr lang="en-US" altLang="zh-TW"/>
              <a:t>-</a:t>
            </a:r>
            <a:r>
              <a:rPr lang="zh-TW" altLang="en-US"/>
              <a:t>疾病預防控制中心</a:t>
            </a:r>
          </a:p>
        </p:txBody>
      </p:sp>
    </p:spTree>
    <p:extLst>
      <p:ext uri="{BB962C8B-B14F-4D97-AF65-F5344CB8AC3E}">
        <p14:creationId xmlns:p14="http://schemas.microsoft.com/office/powerpoint/2010/main" val="249143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65D5C-70B9-4535-9E8A-9B946DAEF430}" type="datetimeFigureOut">
              <a:rPr lang="zh-TW" altLang="en-US" smtClean="0"/>
              <a:pPr/>
              <a:t>2020/3/17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81" r:id="rId4"/>
    <p:sldLayoutId id="2147483682" r:id="rId5"/>
    <p:sldLayoutId id="2147483684" r:id="rId6"/>
    <p:sldLayoutId id="2147483687" r:id="rId7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95400" y="260648"/>
            <a:ext cx="10153128" cy="864096"/>
          </a:xfrm>
        </p:spPr>
        <p:txBody>
          <a:bodyPr>
            <a:noAutofit/>
          </a:bodyPr>
          <a:lstStyle/>
          <a:p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partir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18 de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Março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proibida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entrada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RAEM de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residentes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exclusão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residentes</a:t>
            </a:r>
            <a:r>
              <a:rPr lang="en-GB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Interior da China</a:t>
            </a:r>
            <a:endParaRPr 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5400" y="1124744"/>
            <a:ext cx="103632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abrigo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disposições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25º da Lei de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prevenção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doenças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transmissíveis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proibida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entrada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RAEM de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Interior da China, da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Administrativa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Especial de Hong Kong, da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Taiwan,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bem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titulares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idnetificação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trabalhador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</a:t>
            </a:r>
            <a:r>
              <a:rPr lang="en-GB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451889"/>
              </p:ext>
            </p:extLst>
          </p:nvPr>
        </p:nvGraphicFramePr>
        <p:xfrm>
          <a:off x="692820" y="3212976"/>
          <a:ext cx="11014248" cy="273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9792">
                  <a:extLst>
                    <a:ext uri="{9D8B030D-6E8A-4147-A177-3AD203B41FA5}">
                      <a16:colId xmlns:a16="http://schemas.microsoft.com/office/drawing/2014/main" val="185898534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97847158"/>
                    </a:ext>
                  </a:extLst>
                </a:gridCol>
              </a:tblGrid>
              <a:tr h="460492">
                <a:tc>
                  <a:txBody>
                    <a:bodyPr/>
                    <a:lstStyle/>
                    <a:p>
                      <a:pPr algn="ctr"/>
                      <a:r>
                        <a:rPr lang="en-GB" altLang="zh-TW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Pessoas</a:t>
                      </a:r>
                      <a:r>
                        <a:rPr lang="en-GB" altLang="zh-TW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que</a:t>
                      </a:r>
                      <a:r>
                        <a:rPr lang="en-GB" altLang="zh-TW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TW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podem</a:t>
                      </a:r>
                      <a:r>
                        <a:rPr lang="en-GB" altLang="zh-TW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ser </a:t>
                      </a:r>
                      <a:r>
                        <a:rPr lang="en-GB" altLang="zh-TW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dispensadas</a:t>
                      </a:r>
                      <a:r>
                        <a:rPr lang="en-GB" altLang="zh-TW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GB" altLang="zh-TW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cumprimento</a:t>
                      </a:r>
                      <a:r>
                        <a:rPr lang="en-GB" altLang="zh-TW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lang="en-GB" altLang="zh-TW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restrições</a:t>
                      </a:r>
                      <a:r>
                        <a:rPr lang="en-GB" altLang="zh-TW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entrada</a:t>
                      </a:r>
                      <a:endParaRPr lang="en-US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en-GB" altLang="zh-TW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GB" altLang="zh-TW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pedido</a:t>
                      </a:r>
                      <a:endParaRPr lang="en-US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149233"/>
                  </a:ext>
                </a:extLst>
              </a:tr>
              <a:tr h="1773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GB" altLang="zh-TW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Por</a:t>
                      </a:r>
                      <a:r>
                        <a:rPr kumimoji="0" lang="en-GB" altLang="zh-TW" sz="1800" b="1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GB" altLang="zh-TW" sz="1800" b="1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motivo</a:t>
                      </a:r>
                      <a:r>
                        <a:rPr kumimoji="0" lang="en-GB" altLang="zh-TW" sz="1800" b="1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GB" altLang="zh-TW" sz="1800" b="1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interesse</a:t>
                      </a:r>
                      <a:r>
                        <a:rPr kumimoji="0" lang="en-GB" altLang="zh-TW" sz="1800" b="1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zh-TW" sz="1800" b="1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público</a:t>
                      </a:r>
                      <a:r>
                        <a:rPr kumimoji="0" lang="en-GB" altLang="zh-TW" sz="1800" b="1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altLang="zh-TW" sz="1800" b="1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nomeadamente</a:t>
                      </a:r>
                      <a:endParaRPr kumimoji="0" lang="en-US" altLang="zh-TW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en-GB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Prevenção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controlo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tratamento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doença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kumimoji="0" lang="en-US" altLang="zh-TW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en-GB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Socorro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emergência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e </a:t>
                      </a:r>
                      <a:endParaRPr kumimoji="0" lang="en-US" altLang="zh-TW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en-GB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Manutenção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funcionamento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normal da RAEM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necessidades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básicas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vidas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dos residents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0" lang="en-GB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Necessita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apresentar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pedido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Serviços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Saúde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irão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efectuar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apreciação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autorização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cada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uma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kumimoji="0" lang="en-GB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situações</a:t>
                      </a:r>
                      <a:r>
                        <a:rPr kumimoji="0" lang="en-GB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80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8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7408" y="332656"/>
            <a:ext cx="9649072" cy="576064"/>
          </a:xfrm>
        </p:spPr>
        <p:txBody>
          <a:bodyPr>
            <a:normAutofit/>
          </a:bodyPr>
          <a:lstStyle/>
          <a:p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Locais de Observação Médica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25452"/>
              </p:ext>
            </p:extLst>
          </p:nvPr>
        </p:nvGraphicFramePr>
        <p:xfrm>
          <a:off x="767408" y="908721"/>
          <a:ext cx="10369151" cy="5184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4107516073"/>
                    </a:ext>
                  </a:extLst>
                </a:gridCol>
                <a:gridCol w="6281643">
                  <a:extLst>
                    <a:ext uri="{9D8B030D-6E8A-4147-A177-3AD203B41FA5}">
                      <a16:colId xmlns:a16="http://schemas.microsoft.com/office/drawing/2014/main" val="3096439671"/>
                    </a:ext>
                  </a:extLst>
                </a:gridCol>
                <a:gridCol w="2431324">
                  <a:extLst>
                    <a:ext uri="{9D8B030D-6E8A-4147-A177-3AD203B41FA5}">
                      <a16:colId xmlns:a16="http://schemas.microsoft.com/office/drawing/2014/main" val="2156619958"/>
                    </a:ext>
                  </a:extLst>
                </a:gridCol>
              </a:tblGrid>
              <a:tr h="629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altLang="zh-TW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Classificação de risco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altLang="zh-TW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Locais da estadia </a:t>
                      </a:r>
                      <a:r>
                        <a:rPr kumimoji="0" lang="pt-PT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nos últimos 14 dias antes da entrada de Macau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Locais</a:t>
                      </a:r>
                      <a:r>
                        <a:rPr lang="en-US" altLang="zh-TW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altLang="zh-TW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observação</a:t>
                      </a:r>
                      <a:r>
                        <a:rPr lang="en-US" altLang="zh-TW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médica</a:t>
                      </a:r>
                      <a:endParaRPr lang="en-US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7204542"/>
                  </a:ext>
                </a:extLst>
              </a:tr>
              <a:tr h="325912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Risco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alto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altLang="zh-TW" sz="1800" b="1" u="sng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Europa</a:t>
                      </a:r>
                      <a:r>
                        <a:rPr lang="pt-BR" altLang="zh-TW" sz="1800" b="0" u="none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 Itália, Alemanha, França, Espanha; Áustria, Bélgica, República Checa, Dinamarca, Estónia, Finlândia, Grécia, Hungria, Islândia, Letónia, Principado do Liechtenstein, Lituânia, Luxemburgo, Malta, Holanda, Noruega, Polónia, Portugal, Eslováquia, Eslovénia, Suécia, Suíça, Reino Unido, Irlanda, Rússia</a:t>
                      </a:r>
                      <a:r>
                        <a:rPr lang="pt-BR" altLang="zh-TW" sz="1800" b="1" u="sng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pt-PT" sz="18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Américas</a:t>
                      </a:r>
                      <a:r>
                        <a:rPr kumimoji="0" lang="pt-P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pt-P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Estados Unidos da América, Canadá, Brasil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Oceânia</a:t>
                      </a:r>
                      <a:r>
                        <a:rPr kumimoji="0"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Austrália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altLang="zh-TW" sz="1800" b="1" i="0" u="sng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Outros:</a:t>
                      </a:r>
                      <a:r>
                        <a:rPr lang="pt-BR" altLang="zh-TW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Coreia do Sul, Japão, Irão, </a:t>
                      </a:r>
                      <a:r>
                        <a:rPr lang="pt-BR" altLang="zh-TW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Egipto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Hotel </a:t>
                      </a:r>
                      <a:r>
                        <a:rPr lang="en-US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designado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738115"/>
                  </a:ext>
                </a:extLst>
              </a:tr>
              <a:tr h="1295595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Risco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médio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altLang="zh-TW" sz="180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Cambodja</a:t>
                      </a:r>
                      <a:r>
                        <a:rPr lang="pt-BR" alt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Laos, Myanmar, Tailândia, </a:t>
                      </a:r>
                      <a:r>
                        <a:rPr lang="en-US" sz="1800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Vietname</a:t>
                      </a:r>
                      <a:r>
                        <a:rPr lang="pt-BR" alt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Malásia, Brunei, Timor Leste, Indonésia, Filipinas, Singapura</a:t>
                      </a:r>
                    </a:p>
                    <a:p>
                      <a:pPr marL="342900" lvl="0" indent="-342900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alt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Outros países ou lugares fora da China que não sejam de </a:t>
                      </a:r>
                      <a:r>
                        <a:rPr lang="pt-BR" altLang="zh-TW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alto risco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Casa ou hotel reservado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54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0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7408" y="332656"/>
            <a:ext cx="9649072" cy="864096"/>
          </a:xfrm>
        </p:spPr>
        <p:txBody>
          <a:bodyPr/>
          <a:lstStyle/>
          <a:p>
            <a:r>
              <a:rPr lang="en-US" altLang="zh-TW" dirty="0"/>
              <a:t>Medical Observation Site</a:t>
            </a:r>
            <a:endParaRPr 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314171"/>
              </p:ext>
            </p:extLst>
          </p:nvPr>
        </p:nvGraphicFramePr>
        <p:xfrm>
          <a:off x="767408" y="1196752"/>
          <a:ext cx="10369151" cy="5351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534">
                  <a:extLst>
                    <a:ext uri="{9D8B030D-6E8A-4147-A177-3AD203B41FA5}">
                      <a16:colId xmlns:a16="http://schemas.microsoft.com/office/drawing/2014/main" val="4107516073"/>
                    </a:ext>
                  </a:extLst>
                </a:gridCol>
                <a:gridCol w="6484293">
                  <a:extLst>
                    <a:ext uri="{9D8B030D-6E8A-4147-A177-3AD203B41FA5}">
                      <a16:colId xmlns:a16="http://schemas.microsoft.com/office/drawing/2014/main" val="3096439671"/>
                    </a:ext>
                  </a:extLst>
                </a:gridCol>
                <a:gridCol w="2431324">
                  <a:extLst>
                    <a:ext uri="{9D8B030D-6E8A-4147-A177-3AD203B41FA5}">
                      <a16:colId xmlns:a16="http://schemas.microsoft.com/office/drawing/2014/main" val="2156619958"/>
                    </a:ext>
                  </a:extLst>
                </a:gridCol>
              </a:tblGrid>
              <a:tr h="612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Risk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Place of stay within 14 days before entry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Medical Observation Site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7204542"/>
                  </a:ext>
                </a:extLst>
              </a:tr>
              <a:tr h="3454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High risk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Europe: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Italy, Germany, France, Spain; Austria, Belgium, Czech Republic, Denmark, Estonia, Finland, Greece, Hungary, Iceland, Latvia, Principality of Liechtenstein, Lithuania, Luxembourg, Malta, The Netherlands, Norway, Poland, Portugal, Slovakia, Slovenia, Sweden , Switzerland; United Kingdom, Ireland; Russia;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America: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U.S.A, Canada, Brazil;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Oceania: 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Australia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Other: 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South Korea, Japan, Iran, Egypt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Designated hotel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738115"/>
                  </a:ext>
                </a:extLst>
              </a:tr>
              <a:tr h="126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Medium risk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Cambodia, Laos, Myanmar, Thailand, Vietnam, Malaysia, Brunei, East Timor, Indonesia, Philippines, Singapore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Other countries or places outside China that are not in the high risk group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Home or a booked hotel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54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040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rgbClr val="A0D88A"/>
        </a:solidFill>
        <a:ln w="19050" cap="sq" cmpd="sng" algn="ctr">
          <a:noFill/>
          <a:prstDash val="solid"/>
        </a:ln>
        <a:effectLst/>
      </a:spPr>
      <a:bodyPr anchor="ctr"/>
      <a:lstStyle>
        <a:defPPr algn="ctr" eaLnBrk="1" latinLnBrk="0" hangingPunct="1">
          <a:defRPr kumimoji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8672</TotalTime>
  <Words>471</Words>
  <Application>Microsoft Macintosh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微軟正黑體</vt:lpstr>
      <vt:lpstr>Arial</vt:lpstr>
      <vt:lpstr>Calibri</vt:lpstr>
      <vt:lpstr>Franklin Gothic Book</vt:lpstr>
      <vt:lpstr>Perpetua</vt:lpstr>
      <vt:lpstr>Symbol</vt:lpstr>
      <vt:lpstr>Times New Roman</vt:lpstr>
      <vt:lpstr>Wingdings</vt:lpstr>
      <vt:lpstr>Wingdings 2</vt:lpstr>
      <vt:lpstr>公正</vt:lpstr>
      <vt:lpstr>A partir de 18 de Março é proibida a entrada na RAEM de todas as pessoas não residentes, com exclusão de residentes do Interior da China</vt:lpstr>
      <vt:lpstr>Locais de Observação Médica</vt:lpstr>
      <vt:lpstr>Medical Observation 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ssguest</dc:creator>
  <cp:lastModifiedBy>Vitor Moutinho</cp:lastModifiedBy>
  <cp:revision>781</cp:revision>
  <cp:lastPrinted>2020-03-16T08:11:05Z</cp:lastPrinted>
  <dcterms:created xsi:type="dcterms:W3CDTF">2018-08-02T06:37:43Z</dcterms:created>
  <dcterms:modified xsi:type="dcterms:W3CDTF">2020-03-17T14:31:22Z</dcterms:modified>
</cp:coreProperties>
</file>